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1"/>
  </p:notesMasterIdLst>
  <p:sldIdLst>
    <p:sldId id="256" r:id="rId5"/>
    <p:sldId id="257" r:id="rId6"/>
    <p:sldId id="258" r:id="rId7"/>
    <p:sldId id="260" r:id="rId8"/>
    <p:sldId id="261" r:id="rId9"/>
    <p:sldId id="262" r:id="rId10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8AA5"/>
    <a:srgbClr val="F744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4" autoAdjust="0"/>
    <p:restoredTop sz="94694" autoAdjust="0"/>
  </p:normalViewPr>
  <p:slideViewPr>
    <p:cSldViewPr>
      <p:cViewPr varScale="1">
        <p:scale>
          <a:sx n="80" d="100"/>
          <a:sy n="80" d="100"/>
        </p:scale>
        <p:origin x="920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2D253-4F9B-9F49-8BC3-8C186D624FFE}" type="datetimeFigureOut">
              <a:rPr lang="en-US" smtClean="0"/>
              <a:t>4/23/24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46582-B27E-F841-8D1F-E40C9F05A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65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46582-B27E-F841-8D1F-E40C9F05AC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01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4/23/24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AAEFFF9-4A54-251B-6188-499ABE51A0BD}"/>
              </a:ext>
            </a:extLst>
          </p:cNvPr>
          <p:cNvSpPr/>
          <p:nvPr/>
        </p:nvSpPr>
        <p:spPr>
          <a:xfrm>
            <a:off x="-17929" y="0"/>
            <a:ext cx="18288000" cy="10212056"/>
          </a:xfrm>
          <a:prstGeom prst="rect">
            <a:avLst/>
          </a:prstGeom>
          <a:solidFill>
            <a:schemeClr val="dk1">
              <a:alpha val="18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028700" y="1333499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4274726" h="2167467">
                <a:moveTo>
                  <a:pt x="0" y="0"/>
                </a:moveTo>
                <a:lnTo>
                  <a:pt x="4274726" y="0"/>
                </a:lnTo>
                <a:lnTo>
                  <a:pt x="4274726" y="2167467"/>
                </a:lnTo>
                <a:lnTo>
                  <a:pt x="0" y="2167467"/>
                </a:ln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F744C9"/>
            </a:solidFill>
            <a:prstDash val="solid"/>
            <a:miter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5036FA-58CA-DF44-E2FD-95B275270552}"/>
              </a:ext>
            </a:extLst>
          </p:cNvPr>
          <p:cNvSpPr txBox="1"/>
          <p:nvPr/>
        </p:nvSpPr>
        <p:spPr>
          <a:xfrm>
            <a:off x="1998406" y="6496353"/>
            <a:ext cx="142616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BE915E-E166-BD10-14AF-9A4C49576813}"/>
              </a:ext>
            </a:extLst>
          </p:cNvPr>
          <p:cNvSpPr txBox="1"/>
          <p:nvPr/>
        </p:nvSpPr>
        <p:spPr>
          <a:xfrm>
            <a:off x="1028700" y="6362700"/>
            <a:ext cx="16230600" cy="2870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2400" b="1" u="none" strike="noStrike" dirty="0">
                <a:solidFill>
                  <a:srgbClr val="6B8AA5"/>
                </a:solidFill>
                <a:effectLst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MODERATOR</a:t>
            </a:r>
            <a:endParaRPr lang="en-US" sz="2400" b="1" dirty="0">
              <a:solidFill>
                <a:srgbClr val="6B8AA5"/>
              </a:solidFill>
              <a:effectLst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1500"/>
              </a:spcAft>
            </a:pPr>
            <a:r>
              <a:rPr lang="en-US" sz="24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Brian Reed</a:t>
            </a:r>
            <a:endParaRPr lang="en-US" sz="2400" b="1" dirty="0">
              <a:effectLst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2400" b="1" u="none" strike="noStrike" dirty="0">
                <a:solidFill>
                  <a:srgbClr val="6B8AA5"/>
                </a:solidFill>
                <a:effectLst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PANELISTS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24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Tom Keepers</a:t>
            </a:r>
            <a:endParaRPr lang="en-US" sz="2400" dirty="0">
              <a:effectLst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24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Sean Murphy</a:t>
            </a:r>
            <a:endParaRPr lang="en-US" sz="2400" dirty="0">
              <a:effectLst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ctr"/>
            <a:br>
              <a:rPr lang="en-US" sz="2400" dirty="0">
                <a:latin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48121B-C9C3-BA67-B317-BFF110BED83B}"/>
              </a:ext>
            </a:extLst>
          </p:cNvPr>
          <p:cNvSpPr txBox="1"/>
          <p:nvPr/>
        </p:nvSpPr>
        <p:spPr>
          <a:xfrm>
            <a:off x="1028700" y="2552700"/>
            <a:ext cx="162306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Maximizing Ancillary</a:t>
            </a:r>
          </a:p>
          <a:p>
            <a:pPr algn="ctr"/>
            <a:r>
              <a:rPr lang="en-US" sz="8000" b="1" dirty="0"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Product Results </a:t>
            </a:r>
          </a:p>
        </p:txBody>
      </p:sp>
      <p:pic>
        <p:nvPicPr>
          <p:cNvPr id="7" name="Picture 6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4FAB4258-95A9-FC39-B78C-B4586CB324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-124459"/>
            <a:ext cx="7696200" cy="153376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DA7AB9-F3DE-DECB-F968-84E4B9363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313D07A-5EAB-4046-D706-58185394B27A}"/>
              </a:ext>
            </a:extLst>
          </p:cNvPr>
          <p:cNvSpPr/>
          <p:nvPr/>
        </p:nvSpPr>
        <p:spPr>
          <a:xfrm>
            <a:off x="-17929" y="0"/>
            <a:ext cx="18288000" cy="10212056"/>
          </a:xfrm>
          <a:prstGeom prst="rect">
            <a:avLst/>
          </a:prstGeom>
          <a:solidFill>
            <a:schemeClr val="dk1">
              <a:alpha val="18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1C6DE7D-F523-2C8E-397E-D1E9FFA66D65}"/>
              </a:ext>
            </a:extLst>
          </p:cNvPr>
          <p:cNvSpPr/>
          <p:nvPr/>
        </p:nvSpPr>
        <p:spPr>
          <a:xfrm>
            <a:off x="1028700" y="1333499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4274726" h="2167467">
                <a:moveTo>
                  <a:pt x="0" y="0"/>
                </a:moveTo>
                <a:lnTo>
                  <a:pt x="4274726" y="0"/>
                </a:lnTo>
                <a:lnTo>
                  <a:pt x="4274726" y="2167467"/>
                </a:lnTo>
                <a:lnTo>
                  <a:pt x="0" y="2167467"/>
                </a:ln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F744C9"/>
            </a:solidFill>
            <a:prstDash val="solid"/>
            <a:miter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4302CC-9C5E-27BD-9D40-6A5CD4F9F1AA}"/>
              </a:ext>
            </a:extLst>
          </p:cNvPr>
          <p:cNvSpPr txBox="1"/>
          <p:nvPr/>
        </p:nvSpPr>
        <p:spPr>
          <a:xfrm>
            <a:off x="1998406" y="6496353"/>
            <a:ext cx="142616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6D4833-009A-F36A-AF68-23B24DC7387A}"/>
              </a:ext>
            </a:extLst>
          </p:cNvPr>
          <p:cNvSpPr txBox="1"/>
          <p:nvPr/>
        </p:nvSpPr>
        <p:spPr>
          <a:xfrm>
            <a:off x="2045110" y="4483609"/>
            <a:ext cx="61087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4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The F&amp;I product industry has many different stakeholders and represents a critical component of overall dealer profit today. </a:t>
            </a:r>
            <a:endParaRPr lang="en-US" sz="2400" dirty="0">
              <a:effectLst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sz="2400" dirty="0">
                <a:effectLst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en-US" sz="24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It is estimated that approximately 25% of dealer profit comes from F&amp;I products.</a:t>
            </a:r>
            <a:endParaRPr lang="en-US" sz="2400" dirty="0">
              <a:effectLst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br>
              <a:rPr lang="en-US" sz="2400" dirty="0">
                <a:latin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AFC258-DA85-4D64-A015-008539287CDA}"/>
              </a:ext>
            </a:extLst>
          </p:cNvPr>
          <p:cNvSpPr txBox="1"/>
          <p:nvPr/>
        </p:nvSpPr>
        <p:spPr>
          <a:xfrm>
            <a:off x="2045110" y="2818373"/>
            <a:ext cx="142616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The Current Situation</a:t>
            </a:r>
          </a:p>
        </p:txBody>
      </p:sp>
      <p:pic>
        <p:nvPicPr>
          <p:cNvPr id="7" name="Picture 6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E57F9260-EDB9-98C0-5B3A-AAB0F281A4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-124459"/>
            <a:ext cx="7696200" cy="1533762"/>
          </a:xfrm>
          <a:prstGeom prst="rect">
            <a:avLst/>
          </a:prstGeom>
        </p:spPr>
      </p:pic>
      <p:pic>
        <p:nvPicPr>
          <p:cNvPr id="4" name="Picture 3" descr="A circular diagram with text&#10;&#10;Description automatically generated">
            <a:extLst>
              <a:ext uri="{FF2B5EF4-FFF2-40B4-BE49-F238E27FC236}">
                <a16:creationId xmlns:a16="http://schemas.microsoft.com/office/drawing/2014/main" id="{C662E86F-628C-0B48-0D54-057125F79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494" y="2464528"/>
            <a:ext cx="61087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6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8DAE39-3690-6053-C85C-521337D98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99E88FC-3C5D-A180-83C3-F59F510E7403}"/>
              </a:ext>
            </a:extLst>
          </p:cNvPr>
          <p:cNvSpPr/>
          <p:nvPr/>
        </p:nvSpPr>
        <p:spPr>
          <a:xfrm>
            <a:off x="-17929" y="0"/>
            <a:ext cx="18288000" cy="10212056"/>
          </a:xfrm>
          <a:prstGeom prst="rect">
            <a:avLst/>
          </a:prstGeom>
          <a:solidFill>
            <a:schemeClr val="dk1">
              <a:alpha val="18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AE8153CE-AE14-2A5A-4469-5A497B8E5C08}"/>
              </a:ext>
            </a:extLst>
          </p:cNvPr>
          <p:cNvSpPr/>
          <p:nvPr/>
        </p:nvSpPr>
        <p:spPr>
          <a:xfrm>
            <a:off x="1028700" y="1333499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4274726" h="2167467">
                <a:moveTo>
                  <a:pt x="0" y="0"/>
                </a:moveTo>
                <a:lnTo>
                  <a:pt x="4274726" y="0"/>
                </a:lnTo>
                <a:lnTo>
                  <a:pt x="4274726" y="2167467"/>
                </a:lnTo>
                <a:lnTo>
                  <a:pt x="0" y="2167467"/>
                </a:ln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F744C9"/>
            </a:solidFill>
            <a:prstDash val="solid"/>
            <a:miter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2E422F-4E67-60B1-80FB-8EC6B3214608}"/>
              </a:ext>
            </a:extLst>
          </p:cNvPr>
          <p:cNvSpPr txBox="1"/>
          <p:nvPr/>
        </p:nvSpPr>
        <p:spPr>
          <a:xfrm>
            <a:off x="1998406" y="6496353"/>
            <a:ext cx="142616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223603-3B18-230B-BF07-7E80143A949A}"/>
              </a:ext>
            </a:extLst>
          </p:cNvPr>
          <p:cNvSpPr txBox="1"/>
          <p:nvPr/>
        </p:nvSpPr>
        <p:spPr>
          <a:xfrm>
            <a:off x="2045110" y="4483609"/>
            <a:ext cx="13414820" cy="3636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Training sales consultants to interact and sell F&amp;I products to consumers in a compliant manner</a:t>
            </a:r>
          </a:p>
          <a:p>
            <a:pPr marL="228600" indent="-2286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Regulatory scrutiny and increased oversight – proposed CARS Rule</a:t>
            </a:r>
          </a:p>
          <a:p>
            <a:pPr marL="228600" indent="-2286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Growing F&amp;I profit</a:t>
            </a:r>
          </a:p>
          <a:p>
            <a:pPr marL="228600" indent="-2286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Working with lenders and F&amp;I providers on processes such as:</a:t>
            </a:r>
          </a:p>
          <a:p>
            <a:pPr marL="731520" lvl="1" indent="-228600" rtl="0" fontAlgn="base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Evolving requirements of lenders in approving F&amp;I product forms</a:t>
            </a:r>
          </a:p>
          <a:p>
            <a:pPr marL="731520" lvl="1" indent="-228600" rtl="0" fontAlgn="base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Processing a growing number of F&amp;I product cancellations due to early payoffs on GAP waivers and repossessions as well as customer-requested product cancellations</a:t>
            </a:r>
          </a:p>
          <a:p>
            <a:pPr marL="731520" lvl="1" indent="-228600" rtl="0" fontAlgn="base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Multiple F&amp;I providers (5-8) and multiple lenders (20-30), all with different processes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C6FCFA-2C47-2185-08C0-D52ADC75FACC}"/>
              </a:ext>
            </a:extLst>
          </p:cNvPr>
          <p:cNvSpPr txBox="1"/>
          <p:nvPr/>
        </p:nvSpPr>
        <p:spPr>
          <a:xfrm>
            <a:off x="2045110" y="2818373"/>
            <a:ext cx="142616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Stakeholders Have Different Challenges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5A9A52-6C61-8667-EBFF-6BEC55419AD5}"/>
              </a:ext>
            </a:extLst>
          </p:cNvPr>
          <p:cNvSpPr txBox="1"/>
          <p:nvPr/>
        </p:nvSpPr>
        <p:spPr>
          <a:xfrm>
            <a:off x="2045110" y="3568125"/>
            <a:ext cx="142616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6B8AA5"/>
                </a:solidFill>
                <a:latin typeface="Arial" panose="020B0604020202020204" pitchFamily="34" charset="0"/>
                <a:ea typeface="Open Sans Condensed SemiBold" pitchFamily="2" charset="0"/>
                <a:cs typeface="Arial" panose="020B0604020202020204" pitchFamily="34" charset="0"/>
              </a:rPr>
              <a:t>DEALERS</a:t>
            </a:r>
          </a:p>
        </p:txBody>
      </p:sp>
      <p:pic>
        <p:nvPicPr>
          <p:cNvPr id="7" name="Picture 6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27E7C21A-E050-13B1-78F2-404E1CC877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-124459"/>
            <a:ext cx="7696200" cy="153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77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8DAE39-3690-6053-C85C-521337D98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99E88FC-3C5D-A180-83C3-F59F510E7403}"/>
              </a:ext>
            </a:extLst>
          </p:cNvPr>
          <p:cNvSpPr/>
          <p:nvPr/>
        </p:nvSpPr>
        <p:spPr>
          <a:xfrm>
            <a:off x="-38923" y="0"/>
            <a:ext cx="18288000" cy="10212056"/>
          </a:xfrm>
          <a:prstGeom prst="rect">
            <a:avLst/>
          </a:prstGeom>
          <a:solidFill>
            <a:schemeClr val="dk1">
              <a:alpha val="18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AE8153CE-AE14-2A5A-4469-5A497B8E5C08}"/>
              </a:ext>
            </a:extLst>
          </p:cNvPr>
          <p:cNvSpPr/>
          <p:nvPr/>
        </p:nvSpPr>
        <p:spPr>
          <a:xfrm>
            <a:off x="1028700" y="1333499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4274726" h="2167467">
                <a:moveTo>
                  <a:pt x="0" y="0"/>
                </a:moveTo>
                <a:lnTo>
                  <a:pt x="4274726" y="0"/>
                </a:lnTo>
                <a:lnTo>
                  <a:pt x="4274726" y="2167467"/>
                </a:lnTo>
                <a:lnTo>
                  <a:pt x="0" y="2167467"/>
                </a:ln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F744C9"/>
            </a:solidFill>
            <a:prstDash val="solid"/>
            <a:miter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2E422F-4E67-60B1-80FB-8EC6B3214608}"/>
              </a:ext>
            </a:extLst>
          </p:cNvPr>
          <p:cNvSpPr txBox="1"/>
          <p:nvPr/>
        </p:nvSpPr>
        <p:spPr>
          <a:xfrm>
            <a:off x="1998406" y="6496353"/>
            <a:ext cx="142616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223603-3B18-230B-BF07-7E80143A949A}"/>
              </a:ext>
            </a:extLst>
          </p:cNvPr>
          <p:cNvSpPr txBox="1"/>
          <p:nvPr/>
        </p:nvSpPr>
        <p:spPr>
          <a:xfrm>
            <a:off x="2045110" y="4483609"/>
            <a:ext cx="13795820" cy="2821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rtl="0" fontAlgn="base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Increasing cancellations due to new regulatory requirements on lenders cancelling GAP waivers within 30-60 days of payoff</a:t>
            </a:r>
          </a:p>
          <a:p>
            <a:pPr marL="228600" indent="-228600" rtl="0" fontAlgn="base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Dramatically increasing costs on lenders using third party for F&amp;I product contract review </a:t>
            </a:r>
          </a:p>
          <a:p>
            <a:pPr marL="685800" lvl="2" indent="-2286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Estimated cost of over $100 million over the next three years</a:t>
            </a:r>
          </a:p>
          <a:p>
            <a:pPr marL="228600" indent="-228600" rtl="0" fontAlgn="base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Each lender has different requirements to finance products</a:t>
            </a:r>
          </a:p>
          <a:p>
            <a:pPr marL="228600" indent="-228600" rtl="0" fontAlgn="base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Evolving state and federal regulatory changes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C6FCFA-2C47-2185-08C0-D52ADC75FACC}"/>
              </a:ext>
            </a:extLst>
          </p:cNvPr>
          <p:cNvSpPr txBox="1"/>
          <p:nvPr/>
        </p:nvSpPr>
        <p:spPr>
          <a:xfrm>
            <a:off x="2045110" y="2818373"/>
            <a:ext cx="142616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Stakeholders Have Different Challenges</a:t>
            </a:r>
          </a:p>
        </p:txBody>
      </p:sp>
      <p:pic>
        <p:nvPicPr>
          <p:cNvPr id="7" name="Picture 6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27E7C21A-E050-13B1-78F2-404E1CC877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-124459"/>
            <a:ext cx="7696200" cy="15337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130B9F-C10F-2A77-CD09-330BEBE800E9}"/>
              </a:ext>
            </a:extLst>
          </p:cNvPr>
          <p:cNvSpPr txBox="1"/>
          <p:nvPr/>
        </p:nvSpPr>
        <p:spPr>
          <a:xfrm>
            <a:off x="2045110" y="3568125"/>
            <a:ext cx="142616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6B8AA5"/>
                </a:solidFill>
                <a:latin typeface="Arial" panose="020B0604020202020204" pitchFamily="34" charset="0"/>
                <a:ea typeface="Open Sans Condensed SemiBold" pitchFamily="2" charset="0"/>
                <a:cs typeface="Arial" panose="020B0604020202020204" pitchFamily="34" charset="0"/>
              </a:rPr>
              <a:t>F&amp;I PROVIDERS</a:t>
            </a:r>
          </a:p>
        </p:txBody>
      </p:sp>
    </p:spTree>
    <p:extLst>
      <p:ext uri="{BB962C8B-B14F-4D97-AF65-F5344CB8AC3E}">
        <p14:creationId xmlns:p14="http://schemas.microsoft.com/office/powerpoint/2010/main" val="2255444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8DAE39-3690-6053-C85C-521337D98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99E88FC-3C5D-A180-83C3-F59F510E7403}"/>
              </a:ext>
            </a:extLst>
          </p:cNvPr>
          <p:cNvSpPr/>
          <p:nvPr/>
        </p:nvSpPr>
        <p:spPr>
          <a:xfrm>
            <a:off x="-17929" y="0"/>
            <a:ext cx="18288000" cy="10212056"/>
          </a:xfrm>
          <a:prstGeom prst="rect">
            <a:avLst/>
          </a:prstGeom>
          <a:solidFill>
            <a:schemeClr val="dk1">
              <a:alpha val="18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AE8153CE-AE14-2A5A-4469-5A497B8E5C08}"/>
              </a:ext>
            </a:extLst>
          </p:cNvPr>
          <p:cNvSpPr/>
          <p:nvPr/>
        </p:nvSpPr>
        <p:spPr>
          <a:xfrm>
            <a:off x="1028700" y="1333499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4274726" h="2167467">
                <a:moveTo>
                  <a:pt x="0" y="0"/>
                </a:moveTo>
                <a:lnTo>
                  <a:pt x="4274726" y="0"/>
                </a:lnTo>
                <a:lnTo>
                  <a:pt x="4274726" y="2167467"/>
                </a:lnTo>
                <a:lnTo>
                  <a:pt x="0" y="2167467"/>
                </a:ln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F744C9"/>
            </a:solidFill>
            <a:prstDash val="solid"/>
            <a:miter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2E422F-4E67-60B1-80FB-8EC6B3214608}"/>
              </a:ext>
            </a:extLst>
          </p:cNvPr>
          <p:cNvSpPr txBox="1"/>
          <p:nvPr/>
        </p:nvSpPr>
        <p:spPr>
          <a:xfrm>
            <a:off x="1998406" y="6496353"/>
            <a:ext cx="142616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223603-3B18-230B-BF07-7E80143A949A}"/>
              </a:ext>
            </a:extLst>
          </p:cNvPr>
          <p:cNvSpPr txBox="1"/>
          <p:nvPr/>
        </p:nvSpPr>
        <p:spPr>
          <a:xfrm>
            <a:off x="2045110" y="4483609"/>
            <a:ext cx="13194890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Significant regulatory actions, fines, legal actions, and settlements related to refund and cancellation processes </a:t>
            </a:r>
          </a:p>
          <a:p>
            <a:pPr marL="228600" indent="-2286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Understanding who all the F&amp;I providers are, their business practices, and products they offer to dealers </a:t>
            </a:r>
          </a:p>
          <a:p>
            <a:pPr marL="228600" indent="-228600" fontAlgn="base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Regulatory changes, especially regarding requirements to provide consumers a refund of unearned GAP waiver premiums within 30-60 days of payoff, depending on the state</a:t>
            </a:r>
          </a:p>
          <a:p>
            <a:pPr marL="228600" indent="-228600" fontAlgn="base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Interacting with thousands of dealers they do business with, plus the several hundred F&amp;I providers that the dealers use without any technology to connect them all</a:t>
            </a:r>
          </a:p>
          <a:p>
            <a:pPr marL="228600" indent="-2286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It is estimated that the process cost of F&amp;I product cancellations right now is over</a:t>
            </a:r>
            <a:b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$100 million annually</a:t>
            </a:r>
          </a:p>
          <a:p>
            <a:pPr rtl="0" fontAlgn="base">
              <a:spcBef>
                <a:spcPts val="1000"/>
              </a:spcBef>
              <a:spcAft>
                <a:spcPts val="1000"/>
              </a:spcAft>
            </a:pPr>
            <a:endParaRPr lang="en-US" sz="240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C6FCFA-2C47-2185-08C0-D52ADC75FACC}"/>
              </a:ext>
            </a:extLst>
          </p:cNvPr>
          <p:cNvSpPr txBox="1"/>
          <p:nvPr/>
        </p:nvSpPr>
        <p:spPr>
          <a:xfrm>
            <a:off x="2045110" y="2818373"/>
            <a:ext cx="142616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Stakeholders Have Different Challenges</a:t>
            </a:r>
          </a:p>
        </p:txBody>
      </p:sp>
      <p:pic>
        <p:nvPicPr>
          <p:cNvPr id="7" name="Picture 6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27E7C21A-E050-13B1-78F2-404E1CC877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-124459"/>
            <a:ext cx="7696200" cy="15337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CC95E2-4092-93A6-73DC-05B57E94F3DB}"/>
              </a:ext>
            </a:extLst>
          </p:cNvPr>
          <p:cNvSpPr txBox="1"/>
          <p:nvPr/>
        </p:nvSpPr>
        <p:spPr>
          <a:xfrm>
            <a:off x="2045110" y="3568125"/>
            <a:ext cx="142616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6B8AA5"/>
                </a:solidFill>
                <a:latin typeface="Arial" panose="020B0604020202020204" pitchFamily="34" charset="0"/>
                <a:ea typeface="Open Sans Condensed SemiBold" pitchFamily="2" charset="0"/>
                <a:cs typeface="Arial" panose="020B0604020202020204" pitchFamily="34" charset="0"/>
              </a:rPr>
              <a:t>LENDERS</a:t>
            </a:r>
          </a:p>
        </p:txBody>
      </p:sp>
    </p:spTree>
    <p:extLst>
      <p:ext uri="{BB962C8B-B14F-4D97-AF65-F5344CB8AC3E}">
        <p14:creationId xmlns:p14="http://schemas.microsoft.com/office/powerpoint/2010/main" val="2971001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8DAE39-3690-6053-C85C-521337D98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99E88FC-3C5D-A180-83C3-F59F510E7403}"/>
              </a:ext>
            </a:extLst>
          </p:cNvPr>
          <p:cNvSpPr/>
          <p:nvPr/>
        </p:nvSpPr>
        <p:spPr>
          <a:xfrm>
            <a:off x="-17929" y="0"/>
            <a:ext cx="18288000" cy="10212056"/>
          </a:xfrm>
          <a:prstGeom prst="rect">
            <a:avLst/>
          </a:prstGeom>
          <a:solidFill>
            <a:schemeClr val="dk1">
              <a:alpha val="18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AE8153CE-AE14-2A5A-4469-5A497B8E5C08}"/>
              </a:ext>
            </a:extLst>
          </p:cNvPr>
          <p:cNvSpPr/>
          <p:nvPr/>
        </p:nvSpPr>
        <p:spPr>
          <a:xfrm>
            <a:off x="1028700" y="1333499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4274726" h="2167467">
                <a:moveTo>
                  <a:pt x="0" y="0"/>
                </a:moveTo>
                <a:lnTo>
                  <a:pt x="4274726" y="0"/>
                </a:lnTo>
                <a:lnTo>
                  <a:pt x="4274726" y="2167467"/>
                </a:lnTo>
                <a:lnTo>
                  <a:pt x="0" y="2167467"/>
                </a:ln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F744C9"/>
            </a:solidFill>
            <a:prstDash val="solid"/>
            <a:miter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2E422F-4E67-60B1-80FB-8EC6B3214608}"/>
              </a:ext>
            </a:extLst>
          </p:cNvPr>
          <p:cNvSpPr txBox="1"/>
          <p:nvPr/>
        </p:nvSpPr>
        <p:spPr>
          <a:xfrm>
            <a:off x="1998406" y="6496353"/>
            <a:ext cx="142616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223603-3B18-230B-BF07-7E80143A949A}"/>
              </a:ext>
            </a:extLst>
          </p:cNvPr>
          <p:cNvSpPr txBox="1"/>
          <p:nvPr/>
        </p:nvSpPr>
        <p:spPr>
          <a:xfrm>
            <a:off x="2045110" y="4483609"/>
            <a:ext cx="13948220" cy="3431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Lenders, dealers, and F&amp;I providers all have process, regulatory, and operating costs challenges related to F&amp;I products</a:t>
            </a:r>
          </a:p>
          <a:p>
            <a:pPr marL="228600" indent="-2286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The lack of any technology that links stakeholders together creates challenges for all that results in massive costs to process F&amp;I products and ensure compliance</a:t>
            </a:r>
          </a:p>
          <a:p>
            <a:pPr marL="228600" indent="-2286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Lenders work with dealers and dealers work with F&amp;I providers, but there is limited interaction between all three</a:t>
            </a:r>
          </a:p>
          <a:p>
            <a:pPr marL="228600" indent="-2286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To deliver the best overall consumer experience, all three parties need to work together, and antitrust oversight is critical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C6FCFA-2C47-2185-08C0-D52ADC75FACC}"/>
              </a:ext>
            </a:extLst>
          </p:cNvPr>
          <p:cNvSpPr txBox="1"/>
          <p:nvPr/>
        </p:nvSpPr>
        <p:spPr>
          <a:xfrm>
            <a:off x="2045110" y="2818373"/>
            <a:ext cx="142616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Summary</a:t>
            </a:r>
          </a:p>
        </p:txBody>
      </p:sp>
      <p:pic>
        <p:nvPicPr>
          <p:cNvPr id="7" name="Picture 6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27E7C21A-E050-13B1-78F2-404E1CC877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-124459"/>
            <a:ext cx="7696200" cy="153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4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F7D12B2B26048B996B10C0B3CB848" ma:contentTypeVersion="15" ma:contentTypeDescription="Create a new document." ma:contentTypeScope="" ma:versionID="a9436a736728ebcdd03bd5daccfcab76">
  <xsd:schema xmlns:xsd="http://www.w3.org/2001/XMLSchema" xmlns:xs="http://www.w3.org/2001/XMLSchema" xmlns:p="http://schemas.microsoft.com/office/2006/metadata/properties" xmlns:ns3="2ebc9f76-6e10-478e-b4b9-c261b2de5479" xmlns:ns4="84646f94-6705-4db5-a540-72bbe8ec6d79" targetNamespace="http://schemas.microsoft.com/office/2006/metadata/properties" ma:root="true" ma:fieldsID="eceeda3a9a6cff7118ca2eb2ab363a27" ns3:_="" ns4:_="">
    <xsd:import namespace="2ebc9f76-6e10-478e-b4b9-c261b2de5479"/>
    <xsd:import namespace="84646f94-6705-4db5-a540-72bbe8ec6d79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bjectDetectorVersions" minOccurs="0"/>
                <xsd:element ref="ns3:MediaServiceDateTaken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bc9f76-6e10-478e-b4b9-c261b2de5479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646f94-6705-4db5-a540-72bbe8ec6d7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ebc9f76-6e10-478e-b4b9-c261b2de5479" xsi:nil="true"/>
  </documentManagement>
</p:properties>
</file>

<file path=customXml/itemProps1.xml><?xml version="1.0" encoding="utf-8"?>
<ds:datastoreItem xmlns:ds="http://schemas.openxmlformats.org/officeDocument/2006/customXml" ds:itemID="{7CB855EC-F4F7-4999-9250-48A54ED528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DBA484-31E5-4912-8F21-881DD6C9C6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bc9f76-6e10-478e-b4b9-c261b2de5479"/>
    <ds:schemaRef ds:uri="84646f94-6705-4db5-a540-72bbe8ec6d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ACE36FC-980C-45A2-80FF-5BCA2D0286EA}">
  <ds:schemaRefs>
    <ds:schemaRef ds:uri="2ebc9f76-6e10-478e-b4b9-c261b2de5479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84646f94-6705-4db5-a540-72bbe8ec6d7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440</Words>
  <Application>Microsoft Macintosh PowerPoint</Application>
  <PresentationFormat>Custom</PresentationFormat>
  <Paragraphs>41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 EMEA 2024 Presentation</dc:title>
  <cp:lastModifiedBy>Brian Reed</cp:lastModifiedBy>
  <cp:revision>15</cp:revision>
  <dcterms:created xsi:type="dcterms:W3CDTF">2006-08-16T00:00:00Z</dcterms:created>
  <dcterms:modified xsi:type="dcterms:W3CDTF">2024-04-23T13:29:17Z</dcterms:modified>
  <dc:identifier>DAF3WPukqPE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0x01010075CF7D12B2B26048B996B10C0B3CB848</vt:lpwstr>
  </property>
</Properties>
</file>